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4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725" autoAdjust="0"/>
    <p:restoredTop sz="94660"/>
  </p:normalViewPr>
  <p:slideViewPr>
    <p:cSldViewPr snapToGrid="0">
      <p:cViewPr>
        <p:scale>
          <a:sx n="75" d="100"/>
          <a:sy n="75" d="100"/>
        </p:scale>
        <p:origin x="-78" y="-7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4744-9F9E-4754-8908-FACEE46A558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FBA42-7BAF-4DF5-8301-2B6F5DF1C5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6743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4744-9F9E-4754-8908-FACEE46A558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FBA42-7BAF-4DF5-8301-2B6F5DF1C5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530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4744-9F9E-4754-8908-FACEE46A558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FBA42-7BAF-4DF5-8301-2B6F5DF1C5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2681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4744-9F9E-4754-8908-FACEE46A558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FBA42-7BAF-4DF5-8301-2B6F5DF1C5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2130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4744-9F9E-4754-8908-FACEE46A558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FBA42-7BAF-4DF5-8301-2B6F5DF1C5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6814719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4744-9F9E-4754-8908-FACEE46A558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FBA42-7BAF-4DF5-8301-2B6F5DF1C5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02180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4744-9F9E-4754-8908-FACEE46A558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FBA42-7BAF-4DF5-8301-2B6F5DF1C5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44321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4744-9F9E-4754-8908-FACEE46A558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FBA42-7BAF-4DF5-8301-2B6F5DF1C5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2103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4744-9F9E-4754-8908-FACEE46A558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FBA42-7BAF-4DF5-8301-2B6F5DF1C5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245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4744-9F9E-4754-8908-FACEE46A558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FBA42-7BAF-4DF5-8301-2B6F5DF1C5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6845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4744-9F9E-4754-8908-FACEE46A558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FBA42-7BAF-4DF5-8301-2B6F5DF1C5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9583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4744-9F9E-4754-8908-FACEE46A558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FBA42-7BAF-4DF5-8301-2B6F5DF1C5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561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4744-9F9E-4754-8908-FACEE46A558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FBA42-7BAF-4DF5-8301-2B6F5DF1C5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9195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4744-9F9E-4754-8908-FACEE46A558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FBA42-7BAF-4DF5-8301-2B6F5DF1C5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1357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4744-9F9E-4754-8908-FACEE46A558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FBA42-7BAF-4DF5-8301-2B6F5DF1C5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0167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4744-9F9E-4754-8908-FACEE46A558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FBA42-7BAF-4DF5-8301-2B6F5DF1C5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1379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04744-9F9E-4754-8908-FACEE46A5586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33FBA42-7BAF-4DF5-8301-2B6F5DF1C5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330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DFF8AA0-C669-400F-AF8B-22D8388934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0837" y="1072883"/>
            <a:ext cx="7766936" cy="1646302"/>
          </a:xfrm>
        </p:spPr>
        <p:txBody>
          <a:bodyPr/>
          <a:lstStyle/>
          <a:p>
            <a:pPr algn="ctr"/>
            <a:r>
              <a:rPr lang="ru-RU" dirty="0"/>
              <a:t>«</a:t>
            </a:r>
            <a:r>
              <a:rPr lang="ru-RU" dirty="0" smtClean="0"/>
              <a:t>НАСТАВНИЧЕСТВО ДОП ОФП»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CAA3BD2-4D5A-48AE-8198-6C638F7670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6229" y="2900702"/>
            <a:ext cx="9931153" cy="1655762"/>
          </a:xfrm>
        </p:spPr>
        <p:txBody>
          <a:bodyPr>
            <a:normAutofit/>
          </a:bodyPr>
          <a:lstStyle/>
          <a:p>
            <a:pPr algn="ctr">
              <a:lnSpc>
                <a:spcPts val="2250"/>
              </a:lnSpc>
            </a:pPr>
            <a:r>
              <a:rPr lang="ru-RU" sz="4400" b="1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 наставничества </a:t>
            </a:r>
          </a:p>
          <a:p>
            <a:pPr algn="ctr">
              <a:lnSpc>
                <a:spcPts val="2250"/>
              </a:lnSpc>
            </a:pPr>
            <a:endParaRPr lang="ru-RU" sz="4400" b="1" kern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2250"/>
              </a:lnSpc>
            </a:pPr>
            <a:r>
              <a:rPr lang="ru-RU" sz="4400" b="1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4400" b="1" kern="1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sz="4400" b="1" kern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ученик“</a:t>
            </a:r>
            <a:endParaRPr lang="en-US" sz="4400" b="1" kern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2250"/>
              </a:lnSpc>
            </a:pP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F98040A-DB00-427F-B0A2-BB8E6A853498}"/>
              </a:ext>
            </a:extLst>
          </p:cNvPr>
          <p:cNvSpPr txBox="1"/>
          <p:nvPr/>
        </p:nvSpPr>
        <p:spPr>
          <a:xfrm>
            <a:off x="1719580" y="4737981"/>
            <a:ext cx="6101080" cy="977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250"/>
              </a:lnSpc>
            </a:pPr>
            <a:r>
              <a:rPr lang="ru-RU" sz="28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Афраилов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Сайфиддин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Закирович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физической культуре, 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2250"/>
              </a:lnSpc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8940901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4" y="138430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8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9B5B830-5F10-4710-BD6A-F23F115C6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540" y="613699"/>
            <a:ext cx="9770615" cy="132556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Форма наставничества «учитель – ученик»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 Форма предполагает взаимодействие обучающегося (обучающихся) общеобразовательной организации (ученик) и учителя образовательной организации, либо психолога образовательной организации, при которой учитель оказывает весомое влияние на наставляемого, помогает ему с профессиональным и личностным самоопределением и способствует ценностному и личностному наполнению, а также коррекции образовательной траектории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1438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AE9C35-8FE4-4435-B75A-AF9594D8B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872" y="215900"/>
            <a:ext cx="11798422" cy="1325563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Целью такой формы наставничества является успешное формирование у ученика представлений о следующей ступени образования, улучшение образовательных результатов и мотивации, расширение </a:t>
            </a:r>
            <a:r>
              <a:rPr lang="ru-RU" sz="2400" b="1" dirty="0" err="1" smtClean="0">
                <a:solidFill>
                  <a:schemeClr val="tx1"/>
                </a:solidFill>
              </a:rPr>
              <a:t>метакомпетенций</a:t>
            </a:r>
            <a:r>
              <a:rPr lang="ru-RU" sz="2400" b="1" dirty="0" smtClean="0">
                <a:solidFill>
                  <a:schemeClr val="tx1"/>
                </a:solidFill>
              </a:rPr>
              <a:t>, а также появление ресурсов для осознанного выбора будущей личностной, образовательной и профессиональной траекторий развития.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 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22AA52D-7D16-4893-A1BF-A660919695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797" y="1825625"/>
            <a:ext cx="11336785" cy="4877016"/>
          </a:xfrm>
        </p:spPr>
        <p:txBody>
          <a:bodyPr>
            <a:normAutofit/>
          </a:bodyPr>
          <a:lstStyle/>
          <a:p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r>
              <a:rPr lang="ru-RU" sz="2800" b="1" dirty="0" smtClean="0"/>
              <a:t>   Среди </a:t>
            </a:r>
            <a:r>
              <a:rPr lang="ru-RU" sz="2800" b="1" dirty="0" smtClean="0"/>
              <a:t>основных задач взаимодействия наставника </a:t>
            </a:r>
            <a:r>
              <a:rPr lang="ru-RU" sz="2800" b="1" dirty="0" smtClean="0"/>
              <a:t>с наставляемым</a:t>
            </a:r>
            <a:r>
              <a:rPr lang="ru-RU" sz="2800" b="1" dirty="0" smtClean="0"/>
              <a:t>: помощь в определении личных образовательных перспектив, осознании своего образовательного и личностного потенциала; осознанный выбор дальнейших траекторий обучения; развитие гибких навыков: коммуникация, </a:t>
            </a:r>
            <a:r>
              <a:rPr lang="ru-RU" sz="2800" b="1" dirty="0" err="1" smtClean="0"/>
              <a:t>целеполагание</a:t>
            </a:r>
            <a:r>
              <a:rPr lang="ru-RU" sz="2800" b="1" dirty="0" smtClean="0"/>
              <a:t>, планирование, организация.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69544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688DD42-8B59-4C97-9DFE-24F76D5A487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56947" y="491556"/>
            <a:ext cx="8756650" cy="5349875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dirty="0" smtClean="0"/>
              <a:t>Результатом правильной организации работы наставников будет повышение уровня </a:t>
            </a:r>
            <a:r>
              <a:rPr lang="ru-RU" sz="2800" b="1" dirty="0" err="1" smtClean="0"/>
              <a:t>мотивированности</a:t>
            </a:r>
            <a:r>
              <a:rPr lang="ru-RU" sz="2800" b="1" dirty="0" smtClean="0"/>
              <a:t> и осознанности обучающихся среднего и старшего подросткового возраста в вопросах образования, саморазвития, самореализации и профессионального ориентирования; </a:t>
            </a:r>
          </a:p>
          <a:p>
            <a:r>
              <a:rPr lang="ru-RU" sz="2800" b="1" dirty="0" smtClean="0"/>
              <a:t>снижение доли </a:t>
            </a:r>
            <a:r>
              <a:rPr lang="ru-RU" sz="2800" b="1" dirty="0" err="1" smtClean="0"/>
              <a:t>ценностно</a:t>
            </a:r>
            <a:r>
              <a:rPr lang="ru-RU" sz="2800" b="1" dirty="0" smtClean="0"/>
              <a:t> дезориентированной молодежи; </a:t>
            </a:r>
          </a:p>
          <a:p>
            <a:r>
              <a:rPr lang="ru-RU" sz="2800" b="1" dirty="0" smtClean="0"/>
              <a:t>активное развитие гибких навыков, необходимых для гармоничной личности; улучшение образовательных, культурных, спортивных и иных результатов и укрепление школьного сообщества.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76422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E8C0FFD-0587-48DB-AFD2-172C0B2BF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845" y="14968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Портрет участников</a:t>
            </a:r>
            <a: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4000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B533E310-5D69-4B6D-AFFF-8A38253079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810080"/>
            <a:ext cx="5157787" cy="823912"/>
          </a:xfrm>
        </p:spPr>
        <p:txBody>
          <a:bodyPr anchor="ctr">
            <a:normAutofit/>
          </a:bodyPr>
          <a:lstStyle/>
          <a:p>
            <a:pPr algn="ctr"/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Наставник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802E2F0A-E2F7-43A5-8BEE-17A80271C5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5309" y="1559627"/>
            <a:ext cx="5673571" cy="44994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/>
              <a:t>Ответственный, социально активный педагог с выраженной гражданской и ценностной позицией, мотивированный к самосовершенствованию и преобразованию окружающей среды. Участник образовательных, спортивных, творческих проектов. Увлекающийся и способный передать свою «творческую энергию» и интересы других. Образец для подражания в плане межличностных отношений, личной самоорганизации и профессиональной компетентности</a:t>
            </a:r>
            <a:r>
              <a:rPr lang="ru-RU" sz="2800" dirty="0" smtClean="0"/>
              <a:t>.</a:t>
            </a:r>
          </a:p>
          <a:p>
            <a:pPr marL="0" indent="0" algn="just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xmlns="" id="{196E7C20-B808-458D-A412-6D24C29953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81583" y="691142"/>
            <a:ext cx="5183188" cy="823912"/>
          </a:xfrm>
        </p:spPr>
        <p:txBody>
          <a:bodyPr anchor="ctr">
            <a:noAutofit/>
          </a:bodyPr>
          <a:lstStyle/>
          <a:p>
            <a:pPr algn="ctr"/>
            <a:endParaRPr lang="ru-RU" sz="3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Наставляемый</a:t>
            </a:r>
            <a:endParaRPr lang="ru-RU" sz="3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xmlns="" id="{80F7D2D6-3959-4807-8690-16B4C2CA42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9956" y="1470480"/>
            <a:ext cx="5013663" cy="36845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/>
              <a:t>     Пассивный </a:t>
            </a:r>
            <a:r>
              <a:rPr lang="ru-RU" sz="2000" b="1" dirty="0" smtClean="0"/>
              <a:t>обучающийся. Низко мотивированный, </a:t>
            </a:r>
            <a:r>
              <a:rPr lang="ru-RU" sz="2000" b="1" dirty="0" smtClean="0"/>
              <a:t>дезориентированный школьник </a:t>
            </a:r>
            <a:r>
              <a:rPr lang="ru-RU" sz="2000" b="1" dirty="0" smtClean="0"/>
              <a:t>начальных классов, не имеющий возможности самостоятельно выбирать образовательную траекторию, плохо информированный об образовательных перспективах, безынициативный к процессам внутри школы.</a:t>
            </a:r>
          </a:p>
          <a:p>
            <a:pPr marL="0" indent="0" algn="just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0734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C9FBA1-6D0E-42F7-82D2-14CD40B52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Область применения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3A66E47-916F-49F3-A15C-5F4636F58540}"/>
              </a:ext>
            </a:extLst>
          </p:cNvPr>
          <p:cNvSpPr txBox="1"/>
          <p:nvPr/>
        </p:nvSpPr>
        <p:spPr>
          <a:xfrm>
            <a:off x="552265" y="1270000"/>
            <a:ext cx="9657056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 smtClean="0"/>
              <a:t>Взаимодействие наставника и наставляемого ведется в режиме внеурочной деятельности. Возможна интеграция в классные часы, организация совместных конкурсов и проектных работ, сотрудничество со школьным педагогом-психологом и педагогом-логопедом, совместные походы на спортивные/культурные мероприятия, способствующие развитию чувства сопричастности, интеграции в школьное сообщество.</a:t>
            </a:r>
          </a:p>
          <a:p>
            <a:r>
              <a:rPr lang="ru-RU" dirty="0" smtClean="0"/>
              <a:t> 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3770194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8052ED4-40A9-4524-B21E-F23438BB6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697" y="365125"/>
            <a:ext cx="11443317" cy="1325563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наставника с наставляемыми</a:t>
            </a:r>
            <a:endParaRPr lang="ru-RU" dirty="0"/>
          </a:p>
        </p:txBody>
      </p:sp>
      <p:pic>
        <p:nvPicPr>
          <p:cNvPr id="7" name="Рисунок 6" descr="image-14-02-23-09-16-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3700" y="1206500"/>
            <a:ext cx="3539067" cy="2654300"/>
          </a:xfrm>
          <a:prstGeom prst="rect">
            <a:avLst/>
          </a:prstGeom>
        </p:spPr>
      </p:pic>
      <p:pic>
        <p:nvPicPr>
          <p:cNvPr id="9" name="Рисунок 8" descr="image-14-02-23-09-16-6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399367"/>
            <a:ext cx="2298700" cy="3064933"/>
          </a:xfrm>
          <a:prstGeom prst="rect">
            <a:avLst/>
          </a:prstGeom>
        </p:spPr>
      </p:pic>
      <p:pic>
        <p:nvPicPr>
          <p:cNvPr id="11" name="Рисунок 10" descr="image-14-02-23-09-18-4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826500" y="977900"/>
            <a:ext cx="2409825" cy="3213100"/>
          </a:xfrm>
          <a:prstGeom prst="rect">
            <a:avLst/>
          </a:prstGeom>
        </p:spPr>
      </p:pic>
      <p:pic>
        <p:nvPicPr>
          <p:cNvPr id="12" name="Рисунок 11" descr="image-14-02-23-09-16-5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74200" y="3797300"/>
            <a:ext cx="2124075" cy="2832100"/>
          </a:xfrm>
          <a:prstGeom prst="rect">
            <a:avLst/>
          </a:prstGeom>
        </p:spPr>
      </p:pic>
      <p:pic>
        <p:nvPicPr>
          <p:cNvPr id="13" name="Рисунок 12" descr="image-14-02-23-09-18-2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57500" y="3771900"/>
            <a:ext cx="1981200" cy="2641600"/>
          </a:xfrm>
          <a:prstGeom prst="rect">
            <a:avLst/>
          </a:prstGeom>
        </p:spPr>
      </p:pic>
      <p:pic>
        <p:nvPicPr>
          <p:cNvPr id="14" name="Рисунок 13" descr="image-14-02-23-09-18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200900" y="3767667"/>
            <a:ext cx="2184400" cy="2912533"/>
          </a:xfrm>
          <a:prstGeom prst="rect">
            <a:avLst/>
          </a:prstGeom>
        </p:spPr>
      </p:pic>
      <p:pic>
        <p:nvPicPr>
          <p:cNvPr id="15" name="Рисунок 14" descr="image-14-02-23-09-16-9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857750" y="3454400"/>
            <a:ext cx="2305050" cy="3073400"/>
          </a:xfrm>
          <a:prstGeom prst="rect">
            <a:avLst/>
          </a:prstGeom>
        </p:spPr>
      </p:pic>
      <p:pic>
        <p:nvPicPr>
          <p:cNvPr id="17" name="Рисунок 16" descr="image-14-02-23-09-24.jpe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5692754">
            <a:off x="6175559" y="1519866"/>
            <a:ext cx="2765541" cy="2074155"/>
          </a:xfrm>
          <a:prstGeom prst="rect">
            <a:avLst/>
          </a:prstGeom>
        </p:spPr>
      </p:pic>
      <p:pic>
        <p:nvPicPr>
          <p:cNvPr id="18" name="Рисунок 17" descr="image-14-02-23-09-26.jpe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4961764">
            <a:off x="3938893" y="1537608"/>
            <a:ext cx="2743891" cy="2057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90993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4E7BAE-8BDC-426F-9A69-270C6D19F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8582" y="156838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Результаты работы</a:t>
            </a:r>
            <a:endParaRPr lang="ru-RU" dirty="0"/>
          </a:p>
        </p:txBody>
      </p:sp>
      <p:pic>
        <p:nvPicPr>
          <p:cNvPr id="18" name="Рисунок 17" descr="image-14-02-23-10-05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72375" y="3555999"/>
            <a:ext cx="2176225" cy="2993089"/>
          </a:xfrm>
          <a:prstGeom prst="rect">
            <a:avLst/>
          </a:prstGeom>
        </p:spPr>
      </p:pic>
      <p:pic>
        <p:nvPicPr>
          <p:cNvPr id="19" name="Рисунок 18" descr="image-14-02-23-10-05-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37450" y="1003300"/>
            <a:ext cx="2000250" cy="2667000"/>
          </a:xfrm>
          <a:prstGeom prst="rect">
            <a:avLst/>
          </a:prstGeom>
        </p:spPr>
      </p:pic>
      <p:pic>
        <p:nvPicPr>
          <p:cNvPr id="20" name="Рисунок 19" descr="image-14-02-23-10-05-2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4000" y="711200"/>
            <a:ext cx="2257425" cy="3009900"/>
          </a:xfrm>
          <a:prstGeom prst="rect">
            <a:avLst/>
          </a:prstGeom>
        </p:spPr>
      </p:pic>
      <p:pic>
        <p:nvPicPr>
          <p:cNvPr id="21" name="Рисунок 20" descr="image-14-02-23-10-05-7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20925" y="990600"/>
            <a:ext cx="2021099" cy="2870200"/>
          </a:xfrm>
          <a:prstGeom prst="rect">
            <a:avLst/>
          </a:prstGeom>
        </p:spPr>
      </p:pic>
      <p:pic>
        <p:nvPicPr>
          <p:cNvPr id="22" name="Рисунок 21" descr="image-14-02-23-10-05-3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816974" y="3378200"/>
            <a:ext cx="2409825" cy="3213100"/>
          </a:xfrm>
          <a:prstGeom prst="rect">
            <a:avLst/>
          </a:prstGeom>
        </p:spPr>
      </p:pic>
      <p:pic>
        <p:nvPicPr>
          <p:cNvPr id="23" name="Рисунок 22" descr="image-14-02-23-10-05-6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59000" y="3759200"/>
            <a:ext cx="2095500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57901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209D7BA-FB3B-4B13-92D5-EF6C99ABE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5500" y="1612900"/>
            <a:ext cx="101981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Подводя итог сказанному, хочется отметить: ключевым направлением в работе, должно стать содействие закреплению успешного опыта наставничества и дальнейшего внедрения данной технологии в практику.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16970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137</TotalTime>
  <Words>348</Words>
  <Application>Microsoft Office PowerPoint</Application>
  <PresentationFormat>Произвольный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«НАСТАВНИЧЕСТВО ДОП ОФП» </vt:lpstr>
      <vt:lpstr>Форма наставничества «учитель – ученик»  Форма предполагает взаимодействие обучающегося (обучающихся) общеобразовательной организации (ученик) и учителя образовательной организации, либо психолога образовательной организации, при которой учитель оказывает весомое влияние на наставляемого, помогает ему с профессиональным и личностным самоопределением и способствует ценностному и личностному наполнению, а также коррекции образовательной траектории</vt:lpstr>
      <vt:lpstr>Целью такой формы наставничества является успешное формирование у ученика представлений о следующей ступени образования, улучшение образовательных результатов и мотивации, расширение метакомпетенций, а также появление ресурсов для осознанного выбора будущей личностной, образовательной и профессиональной траекторий развития.    </vt:lpstr>
      <vt:lpstr>Слайд 4</vt:lpstr>
      <vt:lpstr>Портрет участников </vt:lpstr>
      <vt:lpstr>Область применения </vt:lpstr>
      <vt:lpstr> Работа наставника с наставляемыми</vt:lpstr>
      <vt:lpstr>Результаты работы</vt:lpstr>
      <vt:lpstr>ЗАКЛЮЧЕНИЕ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«НАСТАВНИЧЕСТВО»</dc:title>
  <dc:creator>учхоз учетка</dc:creator>
  <cp:lastModifiedBy>Учитель</cp:lastModifiedBy>
  <cp:revision>8</cp:revision>
  <dcterms:created xsi:type="dcterms:W3CDTF">2022-04-20T17:14:06Z</dcterms:created>
  <dcterms:modified xsi:type="dcterms:W3CDTF">2023-02-14T07:26:48Z</dcterms:modified>
</cp:coreProperties>
</file>